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74" r:id="rId2"/>
  </p:sldMasterIdLst>
  <p:notesMasterIdLst>
    <p:notesMasterId r:id="rId11"/>
  </p:notesMasterIdLst>
  <p:sldIdLst>
    <p:sldId id="256" r:id="rId3"/>
    <p:sldId id="258" r:id="rId4"/>
    <p:sldId id="278" r:id="rId5"/>
    <p:sldId id="279" r:id="rId6"/>
    <p:sldId id="280" r:id="rId7"/>
    <p:sldId id="281" r:id="rId8"/>
    <p:sldId id="282"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85B"/>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11/25/2022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11/25/2022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11/25/2022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Friday, November 25, 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9401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0638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Friday, November 25, 2022</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6481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7624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Friday, November 25, 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61965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Friday, November 25,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581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Friday, November 25, 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1978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8953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11/25/2022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306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0109570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52281048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854846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3799328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4064125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3730474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Friday, November 25,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4095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Friday, November 25,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31753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11/25/2022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2689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11/25/2022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11/25/2022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11/25/2022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11/25/2022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11/25/2022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11/25/2022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11/25/2022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11/25/2022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9500029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85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5F695A-1892-2FEF-BA09-B837577F0E31}"/>
              </a:ext>
            </a:extLst>
          </p:cNvPr>
          <p:cNvSpPr>
            <a:spLocks noGrp="1" noRot="1" noMove="1" noResize="1" noEditPoints="1" noAdjustHandles="1" noChangeArrowheads="1" noChangeShapeType="1"/>
          </p:cNvSpPr>
          <p:nvPr/>
        </p:nvSpPr>
        <p:spPr>
          <a:xfrm>
            <a:off x="0" y="0"/>
            <a:ext cx="2410691" cy="2671948"/>
          </a:xfrm>
          <a:prstGeom prst="rect">
            <a:avLst/>
          </a:prstGeom>
          <a:solidFill>
            <a:srgbClr val="333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B176C3-2E05-A144-C831-50E93E28DE01}"/>
              </a:ext>
            </a:extLst>
          </p:cNvPr>
          <p:cNvSpPr txBox="1"/>
          <p:nvPr/>
        </p:nvSpPr>
        <p:spPr>
          <a:xfrm>
            <a:off x="1" y="129209"/>
            <a:ext cx="12085982" cy="2325756"/>
          </a:xfrm>
          <a:prstGeom prst="rect">
            <a:avLst/>
          </a:prstGeom>
        </p:spPr>
        <p:txBody>
          <a:bodyPr vert="horz" wrap="square" lIns="0" tIns="0" rIns="0" bIns="0" rtlCol="0" anchor="t" anchorCtr="0">
            <a:normAutofit fontScale="92500" lnSpcReduction="10000"/>
          </a:bodyPr>
          <a:lstStyle/>
          <a:p>
            <a:pPr algn="ctr">
              <a:lnSpc>
                <a:spcPct val="90000"/>
              </a:lnSpc>
              <a:spcBef>
                <a:spcPct val="0"/>
              </a:spcBef>
              <a:spcAft>
                <a:spcPts val="600"/>
              </a:spcAft>
            </a:pPr>
            <a:r>
              <a:rPr lang="en-US" sz="5400" b="1">
                <a:solidFill>
                  <a:schemeClr val="bg1"/>
                </a:solidFill>
                <a:latin typeface="iCiel Mijas" panose="02000506000000020004" pitchFamily="50" charset="0"/>
                <a:ea typeface="+mj-ea"/>
                <a:cs typeface="+mj-cs"/>
              </a:rPr>
              <a:t>CHỦ ĐỀ </a:t>
            </a:r>
            <a:r>
              <a:rPr lang="en-US" sz="7800" b="1">
                <a:solidFill>
                  <a:srgbClr val="FFC000"/>
                </a:solidFill>
                <a:latin typeface="iCiel Mijas" panose="02000506000000020004" pitchFamily="50" charset="0"/>
                <a:ea typeface="+mj-ea"/>
                <a:cs typeface="+mj-cs"/>
              </a:rPr>
              <a:t>D</a:t>
            </a:r>
            <a:endParaRPr lang="en-US" sz="5400" b="1">
              <a:solidFill>
                <a:srgbClr val="FFC000"/>
              </a:solidFill>
              <a:latin typeface="iCiel Mijas" panose="02000506000000020004" pitchFamily="50" charset="0"/>
              <a:ea typeface="+mj-ea"/>
              <a:cs typeface="+mj-cs"/>
            </a:endParaRPr>
          </a:p>
          <a:p>
            <a:pPr algn="ctr">
              <a:lnSpc>
                <a:spcPct val="90000"/>
              </a:lnSpc>
              <a:spcBef>
                <a:spcPct val="0"/>
              </a:spcBef>
              <a:spcAft>
                <a:spcPts val="600"/>
              </a:spcAft>
            </a:pPr>
            <a:r>
              <a:rPr lang="vi-VN" sz="5400" b="1">
                <a:solidFill>
                  <a:schemeClr val="bg1"/>
                </a:solidFill>
                <a:latin typeface="iCiel Mijas" panose="02000506000000020004" pitchFamily="50" charset="0"/>
                <a:ea typeface="+mj-ea"/>
                <a:cs typeface="+mj-cs"/>
              </a:rPr>
              <a:t>ĐẠO ĐỨC, PHÁP LUẬT VÀ VĂN HÓA </a:t>
            </a:r>
          </a:p>
          <a:p>
            <a:pPr algn="ctr">
              <a:lnSpc>
                <a:spcPct val="90000"/>
              </a:lnSpc>
              <a:spcBef>
                <a:spcPct val="0"/>
              </a:spcBef>
              <a:spcAft>
                <a:spcPts val="600"/>
              </a:spcAft>
            </a:pPr>
            <a:r>
              <a:rPr lang="vi-VN" sz="5400" b="1">
                <a:solidFill>
                  <a:schemeClr val="bg1"/>
                </a:solidFill>
                <a:latin typeface="iCiel Mijas" panose="02000506000000020004" pitchFamily="50" charset="0"/>
                <a:ea typeface="+mj-ea"/>
                <a:cs typeface="+mj-cs"/>
              </a:rPr>
              <a:t>TRONG MÔI TRƯỜNG SỐ</a:t>
            </a:r>
          </a:p>
        </p:txBody>
      </p:sp>
      <p:pic>
        <p:nvPicPr>
          <p:cNvPr id="2" name="Picture 1">
            <a:extLst>
              <a:ext uri="{FF2B5EF4-FFF2-40B4-BE49-F238E27FC236}">
                <a16:creationId xmlns:a16="http://schemas.microsoft.com/office/drawing/2014/main" id="{000425BC-F922-4BDD-D4C3-26F6E494C9C3}"/>
              </a:ext>
            </a:extLst>
          </p:cNvPr>
          <p:cNvPicPr>
            <a:picLocks noChangeAspect="1"/>
          </p:cNvPicPr>
          <p:nvPr/>
        </p:nvPicPr>
        <p:blipFill rotWithShape="1">
          <a:blip r:embed="rId2"/>
          <a:srcRect t="32677" b="8660"/>
          <a:stretch/>
        </p:blipFill>
        <p:spPr>
          <a:xfrm>
            <a:off x="20" y="2568531"/>
            <a:ext cx="12191980" cy="4273465"/>
          </a:xfrm>
          <a:custGeom>
            <a:avLst/>
            <a:gdLst/>
            <a:ahLst/>
            <a:cxnLst/>
            <a:rect l="l" t="t" r="r" b="b"/>
            <a:pathLst>
              <a:path w="12192000" h="4273465">
                <a:moveTo>
                  <a:pt x="5674827" y="107"/>
                </a:moveTo>
                <a:cubicBezTo>
                  <a:pt x="6770307" y="-2269"/>
                  <a:pt x="8062055" y="35744"/>
                  <a:pt x="8986322" y="35744"/>
                </a:cubicBezTo>
                <a:cubicBezTo>
                  <a:pt x="10233527" y="52639"/>
                  <a:pt x="11168930" y="69533"/>
                  <a:pt x="12015248" y="52639"/>
                </a:cubicBezTo>
                <a:lnTo>
                  <a:pt x="12192000" y="60460"/>
                </a:lnTo>
                <a:lnTo>
                  <a:pt x="12192000" y="4273465"/>
                </a:lnTo>
                <a:lnTo>
                  <a:pt x="0" y="4273465"/>
                </a:lnTo>
                <a:lnTo>
                  <a:pt x="0" y="65877"/>
                </a:lnTo>
                <a:lnTo>
                  <a:pt x="107413" y="52639"/>
                </a:lnTo>
                <a:cubicBezTo>
                  <a:pt x="716168" y="1955"/>
                  <a:pt x="1725810" y="137111"/>
                  <a:pt x="4665650" y="18850"/>
                </a:cubicBezTo>
                <a:cubicBezTo>
                  <a:pt x="4966315" y="6179"/>
                  <a:pt x="5309667" y="899"/>
                  <a:pt x="5674827" y="107"/>
                </a:cubicBezTo>
                <a:close/>
              </a:path>
            </a:pathLst>
          </a:custGeom>
        </p:spPr>
      </p:pic>
      <p:sp>
        <p:nvSpPr>
          <p:cNvPr id="8" name="TextBox 7">
            <a:extLst>
              <a:ext uri="{FF2B5EF4-FFF2-40B4-BE49-F238E27FC236}">
                <a16:creationId xmlns:a16="http://schemas.microsoft.com/office/drawing/2014/main" id="{518610D6-32D5-A21A-CCB3-6E2AC0591763}"/>
              </a:ext>
            </a:extLst>
          </p:cNvPr>
          <p:cNvSpPr txBox="1"/>
          <p:nvPr/>
        </p:nvSpPr>
        <p:spPr>
          <a:xfrm>
            <a:off x="563849" y="3429000"/>
            <a:ext cx="10958286" cy="2988510"/>
          </a:xfrm>
          <a:prstGeom prst="rect">
            <a:avLst/>
          </a:prstGeom>
          <a:noFill/>
        </p:spPr>
        <p:txBody>
          <a:bodyPr wrap="square">
            <a:spAutoFit/>
          </a:bodyPr>
          <a:lstStyle/>
          <a:p>
            <a:pPr algn="ctr">
              <a:lnSpc>
                <a:spcPct val="110000"/>
              </a:lnSpc>
              <a:spcBef>
                <a:spcPts val="600"/>
              </a:spcBef>
              <a:spcAft>
                <a:spcPts val="600"/>
              </a:spcAft>
              <a:buClr>
                <a:schemeClr val="accent4"/>
              </a:buClr>
            </a:pPr>
            <a:r>
              <a:rPr lang="en-US" sz="5400" b="1" spc="20">
                <a:solidFill>
                  <a:srgbClr val="C00000"/>
                </a:solidFill>
                <a:latin typeface="iCiel Mijas" panose="02000506000000020004" pitchFamily="50" charset="0"/>
              </a:rPr>
              <a:t>BÀI 1</a:t>
            </a:r>
          </a:p>
          <a:p>
            <a:pPr algn="ctr">
              <a:lnSpc>
                <a:spcPct val="110000"/>
              </a:lnSpc>
              <a:spcBef>
                <a:spcPts val="600"/>
              </a:spcBef>
              <a:spcAft>
                <a:spcPts val="600"/>
              </a:spcAft>
              <a:buClr>
                <a:schemeClr val="accent4"/>
              </a:buClr>
            </a:pPr>
            <a:r>
              <a:rPr lang="en-US" sz="5400" b="1" spc="20">
                <a:solidFill>
                  <a:srgbClr val="C00000"/>
                </a:solidFill>
                <a:latin typeface="iCiel Mijas" panose="02000506000000020004" pitchFamily="50" charset="0"/>
              </a:rPr>
              <a:t>ỨNG XỬ CÓ VĂN HÓA KHI GIAO TIẾP QUA MẠNG</a:t>
            </a:r>
          </a:p>
        </p:txBody>
      </p:sp>
    </p:spTree>
    <p:extLst>
      <p:ext uri="{BB962C8B-B14F-4D97-AF65-F5344CB8AC3E}">
        <p14:creationId xmlns:p14="http://schemas.microsoft.com/office/powerpoint/2010/main" val="29583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237736" y="2354712"/>
            <a:ext cx="6017922" cy="265604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Lời khuyên 1. </a:t>
            </a:r>
            <a:r>
              <a:rPr lang="vi-VN" sz="2800" b="1" i="1">
                <a:latin typeface="Open Sans" panose="020B0606030504020204" pitchFamily="34" charset="0"/>
                <a:ea typeface="Open Sans" panose="020B0606030504020204" pitchFamily="34" charset="0"/>
                <a:cs typeface="Open Sans" panose="020B0606030504020204" pitchFamily="34" charset="0"/>
              </a:rPr>
              <a:t>Tôn trọng những người xung quanh</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Khi đang giao tiếp với ai đó thì phải nhìn vào mắt người nói chuyện thể hiện sự tôn trọng.</a:t>
            </a: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pPr marL="742950" indent="-742950">
              <a:buAutoNum type="arabicPeriod"/>
            </a:pPr>
            <a:r>
              <a:rPr lang="en-US" sz="3600">
                <a:solidFill>
                  <a:srgbClr val="FFC000"/>
                </a:solidFill>
                <a:latin typeface="iCiel Mijas" panose="02000506000000020004" pitchFamily="50" charset="0"/>
              </a:rPr>
              <a:t>Ứng xử có văn hoá nơi công cộng</a:t>
            </a:r>
          </a:p>
        </p:txBody>
      </p:sp>
      <p:pic>
        <p:nvPicPr>
          <p:cNvPr id="13" name="Picture 12">
            <a:extLst>
              <a:ext uri="{FF2B5EF4-FFF2-40B4-BE49-F238E27FC236}">
                <a16:creationId xmlns:a16="http://schemas.microsoft.com/office/drawing/2014/main" id="{A2DD06F5-BABB-225E-4BDC-836CD03674B0}"/>
              </a:ext>
            </a:extLst>
          </p:cNvPr>
          <p:cNvPicPr>
            <a:picLocks noChangeAspect="1"/>
          </p:cNvPicPr>
          <p:nvPr/>
        </p:nvPicPr>
        <p:blipFill>
          <a:blip r:embed="rId2"/>
          <a:stretch>
            <a:fillRect/>
          </a:stretch>
        </p:blipFill>
        <p:spPr>
          <a:xfrm>
            <a:off x="6648298" y="1440182"/>
            <a:ext cx="5050581" cy="4874576"/>
          </a:xfrm>
          <a:prstGeom prst="rect">
            <a:avLst/>
          </a:prstGeom>
        </p:spPr>
      </p:pic>
    </p:spTree>
    <p:extLst>
      <p:ext uri="{BB962C8B-B14F-4D97-AF65-F5344CB8AC3E}">
        <p14:creationId xmlns:p14="http://schemas.microsoft.com/office/powerpoint/2010/main" val="295257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237736" y="2354712"/>
            <a:ext cx="6017922" cy="313277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Khi đang ở cùng người thân, thầy cô, bạn bè mà nhận cuộc gọi thoại, chat hay tin nhắn và muốn trả lời ngay, hãy nói lời xin lỗi</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Không làm phiền người xung quanh ở nơi công cộng.</a:t>
            </a: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pPr marL="742950" indent="-742950">
              <a:buAutoNum type="arabicPeriod"/>
            </a:pPr>
            <a:r>
              <a:rPr lang="en-US" sz="3600">
                <a:solidFill>
                  <a:srgbClr val="FFC000"/>
                </a:solidFill>
                <a:latin typeface="iCiel Mijas" panose="02000506000000020004" pitchFamily="50" charset="0"/>
              </a:rPr>
              <a:t>Ứng xử có văn hoá nơi công cộng</a:t>
            </a:r>
          </a:p>
        </p:txBody>
      </p:sp>
      <p:pic>
        <p:nvPicPr>
          <p:cNvPr id="2" name="Picture 1">
            <a:extLst>
              <a:ext uri="{FF2B5EF4-FFF2-40B4-BE49-F238E27FC236}">
                <a16:creationId xmlns:a16="http://schemas.microsoft.com/office/drawing/2014/main" id="{02D0F120-E620-F393-3729-D0AC97D580B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430282" y="1021961"/>
            <a:ext cx="5523982" cy="5523982"/>
          </a:xfrm>
          <a:prstGeom prst="rect">
            <a:avLst/>
          </a:prstGeom>
        </p:spPr>
      </p:pic>
    </p:spTree>
    <p:extLst>
      <p:ext uri="{BB962C8B-B14F-4D97-AF65-F5344CB8AC3E}">
        <p14:creationId xmlns:p14="http://schemas.microsoft.com/office/powerpoint/2010/main" val="15335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2850306" y="2100977"/>
            <a:ext cx="7004893" cy="265604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Lời khuyên </a:t>
            </a:r>
            <a:r>
              <a:rPr lang="en-US"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2</a:t>
            </a: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vi-VN" sz="2800" b="1" i="1">
                <a:latin typeface="Open Sans" panose="020B0606030504020204" pitchFamily="34" charset="0"/>
                <a:ea typeface="Open Sans" panose="020B0606030504020204" pitchFamily="34" charset="0"/>
                <a:cs typeface="Open Sans" panose="020B0606030504020204" pitchFamily="34" charset="0"/>
              </a:rPr>
              <a:t>Giữ gìn hình ảnh bản thân trên không gian mạng</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Trên mạng không phải “lời nói gió bay”, những gì đưa lên mạng sẽ rất khó thu hồi được.</a:t>
            </a: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2. Ứng xử có văn hoá trên mạng xã hội</a:t>
            </a:r>
          </a:p>
        </p:txBody>
      </p:sp>
    </p:spTree>
    <p:extLst>
      <p:ext uri="{BB962C8B-B14F-4D97-AF65-F5344CB8AC3E}">
        <p14:creationId xmlns:p14="http://schemas.microsoft.com/office/powerpoint/2010/main" val="92013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4DF4F-5060-3517-6319-E2C70D77966B}"/>
              </a:ext>
            </a:extLst>
          </p:cNvPr>
          <p:cNvPicPr>
            <a:picLocks noChangeAspect="1"/>
          </p:cNvPicPr>
          <p:nvPr/>
        </p:nvPicPr>
        <p:blipFill rotWithShape="1">
          <a:blip r:embed="rId2"/>
          <a:srcRect l="7477" r="7484"/>
          <a:stretch/>
        </p:blipFill>
        <p:spPr>
          <a:xfrm>
            <a:off x="7895772" y="3484995"/>
            <a:ext cx="3976914" cy="3238500"/>
          </a:xfrm>
          <a:prstGeom prst="rect">
            <a:avLst/>
          </a:prstGeom>
        </p:spPr>
      </p:pic>
      <p:sp>
        <p:nvSpPr>
          <p:cNvPr id="3" name="Rounded Rectangle 2">
            <a:extLst>
              <a:ext uri="{FF2B5EF4-FFF2-40B4-BE49-F238E27FC236}">
                <a16:creationId xmlns:a16="http://schemas.microsoft.com/office/drawing/2014/main" id="{399508F9-059D-895F-7C35-115D531C0EB5}"/>
              </a:ext>
            </a:extLst>
          </p:cNvPr>
          <p:cNvSpPr/>
          <p:nvPr/>
        </p:nvSpPr>
        <p:spPr>
          <a:xfrm>
            <a:off x="179678" y="1304647"/>
            <a:ext cx="7904780" cy="282630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Lời khuyên </a:t>
            </a:r>
            <a:r>
              <a:rPr lang="en-US"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3</a:t>
            </a: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vi-VN" sz="2800" b="1" i="1">
                <a:latin typeface="Open Sans" panose="020B0606030504020204" pitchFamily="34" charset="0"/>
                <a:ea typeface="Open Sans" panose="020B0606030504020204" pitchFamily="34" charset="0"/>
                <a:cs typeface="Open Sans" panose="020B0606030504020204" pitchFamily="34" charset="0"/>
              </a:rPr>
              <a:t>Hãy tử tế với người khác trên không gian mạng</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 Không nói những lời thô lỗ, thiếu văn hóa, không xúc phạm người khác</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 Không “bêu xấu” hình ảnh của người khác</a:t>
            </a: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2. Ứng xử có văn hoá trên mạng xã hội</a:t>
            </a:r>
          </a:p>
        </p:txBody>
      </p:sp>
    </p:spTree>
    <p:extLst>
      <p:ext uri="{BB962C8B-B14F-4D97-AF65-F5344CB8AC3E}">
        <p14:creationId xmlns:p14="http://schemas.microsoft.com/office/powerpoint/2010/main" val="61798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179678" y="2124488"/>
            <a:ext cx="7904780" cy="313277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Lời khuyên </a:t>
            </a:r>
            <a:r>
              <a:rPr lang="en-US"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4</a:t>
            </a: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vi-VN" sz="2800" b="1" i="1">
                <a:latin typeface="Open Sans" panose="020B0606030504020204" pitchFamily="34" charset="0"/>
                <a:ea typeface="Open Sans" panose="020B0606030504020204" pitchFamily="34" charset="0"/>
                <a:cs typeface="Open Sans" panose="020B0606030504020204" pitchFamily="34" charset="0"/>
              </a:rPr>
              <a:t>Tôn trọng quyền riêng tư của người khác</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 Bạn tin tưởng em nên chia sẻ nhiều chuyện riêng tư. Em không nên chuyển tiếp email, tin nhắn, cuộc trò chuyện,… khi chưa được sự đồng ý của bạn.</a:t>
            </a: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3. Ứng xử có văn hoá khi dùng Email, tin nhắn</a:t>
            </a:r>
          </a:p>
        </p:txBody>
      </p:sp>
      <p:pic>
        <p:nvPicPr>
          <p:cNvPr id="4" name="Picture 3">
            <a:extLst>
              <a:ext uri="{FF2B5EF4-FFF2-40B4-BE49-F238E27FC236}">
                <a16:creationId xmlns:a16="http://schemas.microsoft.com/office/drawing/2014/main" id="{7227CC7D-EF0B-0507-B551-757D2211C8CA}"/>
              </a:ext>
            </a:extLst>
          </p:cNvPr>
          <p:cNvPicPr>
            <a:picLocks noChangeAspect="1"/>
          </p:cNvPicPr>
          <p:nvPr/>
        </p:nvPicPr>
        <p:blipFill>
          <a:blip r:embed="rId2"/>
          <a:stretch>
            <a:fillRect/>
          </a:stretch>
        </p:blipFill>
        <p:spPr>
          <a:xfrm>
            <a:off x="8318186" y="1304647"/>
            <a:ext cx="3694136" cy="2386228"/>
          </a:xfrm>
          <a:prstGeom prst="rect">
            <a:avLst/>
          </a:prstGeom>
        </p:spPr>
      </p:pic>
      <p:pic>
        <p:nvPicPr>
          <p:cNvPr id="6" name="Picture 5">
            <a:extLst>
              <a:ext uri="{FF2B5EF4-FFF2-40B4-BE49-F238E27FC236}">
                <a16:creationId xmlns:a16="http://schemas.microsoft.com/office/drawing/2014/main" id="{91BB1915-CE32-7870-A08F-7521B0BB6566}"/>
              </a:ext>
            </a:extLst>
          </p:cNvPr>
          <p:cNvPicPr>
            <a:picLocks noChangeAspect="1"/>
          </p:cNvPicPr>
          <p:nvPr/>
        </p:nvPicPr>
        <p:blipFill>
          <a:blip r:embed="rId3"/>
          <a:stretch>
            <a:fillRect/>
          </a:stretch>
        </p:blipFill>
        <p:spPr>
          <a:xfrm>
            <a:off x="8318186" y="3957192"/>
            <a:ext cx="3661776" cy="2137399"/>
          </a:xfrm>
          <a:prstGeom prst="rect">
            <a:avLst/>
          </a:prstGeom>
        </p:spPr>
      </p:pic>
    </p:spTree>
    <p:extLst>
      <p:ext uri="{BB962C8B-B14F-4D97-AF65-F5344CB8AC3E}">
        <p14:creationId xmlns:p14="http://schemas.microsoft.com/office/powerpoint/2010/main" val="74074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179678" y="1106454"/>
            <a:ext cx="7904780" cy="520993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Lời khuyên </a:t>
            </a:r>
            <a:r>
              <a:rPr lang="en-US"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5</a:t>
            </a:r>
            <a:r>
              <a:rPr lang="vi-VN" sz="2800" b="1" i="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vi-VN" sz="2800" b="1" i="1">
                <a:latin typeface="Open Sans" panose="020B0606030504020204" pitchFamily="34" charset="0"/>
                <a:ea typeface="Open Sans" panose="020B0606030504020204" pitchFamily="34" charset="0"/>
                <a:cs typeface="Open Sans" panose="020B0606030504020204" pitchFamily="34" charset="0"/>
              </a:rPr>
              <a:t>Hãy lịch sự sớm trả lời email, tin nhắn </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 Nếu đã kết bạn qua mạng hay cho ai đó thông tin để liên lạc với mình, hãy lịch sự trả lời một cách nhanh chóng mỗi khi nhận tin nhắn gửi tới đích danh em.</a:t>
            </a:r>
          </a:p>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 Nếu không thể sớm trả lời, hãy báo đã nhận và hẹn trả lời sau, đừng bỏ đó qua lâu. Nếu không muốn trả lời, nên gửi email từ chối nhã nhặn.</a:t>
            </a: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3. Ứng xử có văn hoá khi dùng Email, tin nhắn</a:t>
            </a:r>
          </a:p>
        </p:txBody>
      </p:sp>
      <p:pic>
        <p:nvPicPr>
          <p:cNvPr id="2" name="Picture 1">
            <a:extLst>
              <a:ext uri="{FF2B5EF4-FFF2-40B4-BE49-F238E27FC236}">
                <a16:creationId xmlns:a16="http://schemas.microsoft.com/office/drawing/2014/main" id="{50CD76E4-19C5-1D4A-E0CB-1930574C9F80}"/>
              </a:ext>
            </a:extLst>
          </p:cNvPr>
          <p:cNvPicPr>
            <a:picLocks noChangeAspect="1"/>
          </p:cNvPicPr>
          <p:nvPr/>
        </p:nvPicPr>
        <p:blipFill>
          <a:blip r:embed="rId2"/>
          <a:stretch>
            <a:fillRect/>
          </a:stretch>
        </p:blipFill>
        <p:spPr>
          <a:xfrm>
            <a:off x="8240072" y="1900445"/>
            <a:ext cx="3772250" cy="3339212"/>
          </a:xfrm>
          <a:prstGeom prst="rect">
            <a:avLst/>
          </a:prstGeom>
        </p:spPr>
      </p:pic>
    </p:spTree>
    <p:extLst>
      <p:ext uri="{BB962C8B-B14F-4D97-AF65-F5344CB8AC3E}">
        <p14:creationId xmlns:p14="http://schemas.microsoft.com/office/powerpoint/2010/main" val="406752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67" name="Rectangle 66">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65225DF0-B07E-41BE-60AF-DAA27E9E281C}"/>
              </a:ext>
            </a:extLst>
          </p:cNvPr>
          <p:cNvPicPr/>
          <p:nvPr/>
        </p:nvPicPr>
        <p:blipFill rotWithShape="1">
          <a:blip r:embed="rId3"/>
          <a:srcRect l="56707" t="55825" r="5994" b="31769"/>
          <a:stretch/>
        </p:blipFill>
        <p:spPr bwMode="auto">
          <a:xfrm>
            <a:off x="643467" y="2408871"/>
            <a:ext cx="10905066" cy="20402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81881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135</TotalTime>
  <Words>383</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Corbel</vt:lpstr>
      <vt:lpstr>iCiel Mijas</vt:lpstr>
      <vt:lpstr>Open Sans</vt:lpstr>
      <vt:lpstr>Custom Design</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Ngọc</dc:creator>
  <cp:lastModifiedBy>Hồng Ngọc</cp:lastModifiedBy>
  <cp:revision>22</cp:revision>
  <dcterms:created xsi:type="dcterms:W3CDTF">2022-11-25T08:13:47Z</dcterms:created>
  <dcterms:modified xsi:type="dcterms:W3CDTF">2022-11-25T10:45:42Z</dcterms:modified>
</cp:coreProperties>
</file>